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5" r:id="rId11"/>
    <p:sldId id="261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2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50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0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79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74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36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55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2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64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65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1715-E537-4943-B799-86ADBAC29C89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D16F-8250-4252-A258-B37C48EE56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41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6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17.png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24" Type="http://schemas.openxmlformats.org/officeDocument/2006/relationships/image" Target="../media/image26.png"/><Relationship Id="rId5" Type="http://schemas.openxmlformats.org/officeDocument/2006/relationships/image" Target="../media/image60.png"/><Relationship Id="rId15" Type="http://schemas.openxmlformats.org/officeDocument/2006/relationships/image" Target="../media/image8.gif"/><Relationship Id="rId23" Type="http://schemas.openxmlformats.org/officeDocument/2006/relationships/image" Target="../media/image25.png"/><Relationship Id="rId10" Type="http://schemas.openxmlformats.org/officeDocument/2006/relationships/image" Target="../media/image11.png"/><Relationship Id="rId19" Type="http://schemas.openxmlformats.org/officeDocument/2006/relationships/image" Target="../media/image21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98763" y="1122363"/>
            <a:ext cx="11305309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Measurement of atom resolvability in 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maps with Q-scores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dirty="0" smtClean="0"/>
              <a:t>2022/12/22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98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structure and Protein structure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" b="97132" l="0" r="90000">
                        <a14:foregroundMark x1="62222" y1="5354" x2="63333" y2="10707"/>
                        <a14:foregroundMark x1="61667" y1="3824" x2="62407" y2="5354"/>
                        <a14:foregroundMark x1="57222" y1="7075" x2="58704" y2="10899"/>
                        <a14:foregroundMark x1="3704" y1="36329" x2="8704" y2="323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859" y="1690687"/>
            <a:ext cx="5143500" cy="4981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0" b="100000" l="8084" r="95431">
                        <a14:foregroundMark x1="65905" y1="14050" x2="67135" y2="26033"/>
                        <a14:foregroundMark x1="65378" y1="13017" x2="65202" y2="10331"/>
                        <a14:foregroundMark x1="61511" y1="49793" x2="64851" y2="55785"/>
                        <a14:foregroundMark x1="64675" y1="61777" x2="62742" y2="66529"/>
                        <a14:foregroundMark x1="40773" y1="15702" x2="36555" y2="19628"/>
                        <a14:backgroundMark x1="26362" y1="38430" x2="27592" y2="40289"/>
                        <a14:backgroundMark x1="27768" y1="45041" x2="28998" y2="47727"/>
                        <a14:backgroundMark x1="47803" y1="46901" x2="48330" y2="50413"/>
                        <a14:backgroundMark x1="41125" y1="43182" x2="41125" y2="44215"/>
                        <a14:backgroundMark x1="43937" y1="45041" x2="43937" y2="43595"/>
                        <a14:backgroundMark x1="59930" y1="81612" x2="60105" y2="83058"/>
                        <a14:backgroundMark x1="41125" y1="87810" x2="43409" y2="89256"/>
                        <a14:backgroundMark x1="45694" y1="87810" x2="46221" y2="89256"/>
                        <a14:backgroundMark x1="23374" y1="75207" x2="22847" y2="74793"/>
                        <a14:backgroundMark x1="33743" y1="19215" x2="36380" y2="18182"/>
                        <a14:backgroundMark x1="45694" y1="16736" x2="46749" y2="16116"/>
                        <a14:backgroundMark x1="41301" y1="17149" x2="42179" y2="17769"/>
                        <a14:backgroundMark x1="59051" y1="26653" x2="59051" y2="25413"/>
                        <a14:backgroundMark x1="62039" y1="28512" x2="62390" y2="30372"/>
                        <a14:backgroundMark x1="63972" y1="27686" x2="63796" y2="28719"/>
                        <a14:backgroundMark x1="63796" y1="22727" x2="65202" y2="23760"/>
                        <a14:backgroundMark x1="67135" y1="29339" x2="67135" y2="28512"/>
                        <a14:backgroundMark x1="51845" y1="26033" x2="51845" y2="28099"/>
                        <a14:backgroundMark x1="55009" y1="24793" x2="55888" y2="27066"/>
                        <a14:backgroundMark x1="55009" y1="30579" x2="55009" y2="31405"/>
                        <a14:backgroundMark x1="49561" y1="31198" x2="51318" y2="31612"/>
                        <a14:backgroundMark x1="43409" y1="35124" x2="43409" y2="33058"/>
                        <a14:backgroundMark x1="46573" y1="29752" x2="48506" y2="28306"/>
                        <a14:backgroundMark x1="35677" y1="35950" x2="36028" y2="33264"/>
                        <a14:backgroundMark x1="39543" y1="33884" x2="39543" y2="35124"/>
                        <a14:backgroundMark x1="24605" y1="29959" x2="25659" y2="29752"/>
                        <a14:backgroundMark x1="31986" y1="27479" x2="33919" y2="26033"/>
                        <a14:backgroundMark x1="32337" y1="31612" x2="31986" y2="34711"/>
                        <a14:backgroundMark x1="20914" y1="84504" x2="20914" y2="83058"/>
                        <a14:backgroundMark x1="31283" y1="89669" x2="33040" y2="89876"/>
                        <a14:backgroundMark x1="21090" y1="66322" x2="22144" y2="64876"/>
                        <a14:backgroundMark x1="51845" y1="74793" x2="51845" y2="76033"/>
                        <a14:backgroundMark x1="58172" y1="64876" x2="59227" y2="66529"/>
                        <a14:backgroundMark x1="52900" y1="64256" x2="53251" y2="63017"/>
                        <a14:backgroundMark x1="38664" y1="58678" x2="39367" y2="59091"/>
                        <a14:backgroundMark x1="21441" y1="34091" x2="21968" y2="34091"/>
                        <a14:backgroundMark x1="23550" y1="31612" x2="23023" y2="32645"/>
                        <a14:backgroundMark x1="26714" y1="34091" x2="27417" y2="33471"/>
                        <a14:backgroundMark x1="51670" y1="39876" x2="50967" y2="41322"/>
                        <a14:backgroundMark x1="59402" y1="35537" x2="60281" y2="36364"/>
                        <a14:backgroundMark x1="55185" y1="50000" x2="55185" y2="51033"/>
                        <a14:backgroundMark x1="50615" y1="49174" x2="50967" y2="50620"/>
                        <a14:backgroundMark x1="50967" y1="46074" x2="51494" y2="46488"/>
                        <a14:backgroundMark x1="59402" y1="52066" x2="60457" y2="50826"/>
                        <a14:backgroundMark x1="63620" y1="47727" x2="65026" y2="47314"/>
                        <a14:backgroundMark x1="61863" y1="54959" x2="61687" y2="55785"/>
                        <a14:backgroundMark x1="61863" y1="63843" x2="62214" y2="62190"/>
                        <a14:backgroundMark x1="52900" y1="86364" x2="54833" y2="85950"/>
                        <a14:backgroundMark x1="24605" y1="66942" x2="25483" y2="66942"/>
                        <a14:backgroundMark x1="25659" y1="68802" x2="25483" y2="69215"/>
                        <a14:backgroundMark x1="28471" y1="61983" x2="28998" y2="62397"/>
                        <a14:backgroundMark x1="21441" y1="58471" x2="21793" y2="5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890" y="1914804"/>
            <a:ext cx="5419725" cy="4610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637289" y="1780907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如何</a:t>
            </a:r>
            <a:r>
              <a:rPr lang="zh-TW" altLang="en-US" dirty="0" smtClean="0"/>
              <a:t>衡量在</a:t>
            </a:r>
            <a:r>
              <a:rPr lang="en-US" altLang="zh-TW" dirty="0" smtClean="0"/>
              <a:t>Protein structure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r>
              <a:rPr lang="zh-TW" altLang="en-US" dirty="0"/>
              <a:t>每</a:t>
            </a:r>
            <a:r>
              <a:rPr lang="zh-TW" altLang="en-US" dirty="0" smtClean="0"/>
              <a:t>個</a:t>
            </a:r>
            <a:r>
              <a:rPr lang="en-US" altLang="zh-TW" dirty="0" smtClean="0">
                <a:solidFill>
                  <a:srgbClr val="FF0000"/>
                </a:solidFill>
              </a:rPr>
              <a:t>atom</a:t>
            </a:r>
            <a:r>
              <a:rPr lang="zh-TW" altLang="en-US" dirty="0" smtClean="0"/>
              <a:t>在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fitting</a:t>
            </a:r>
            <a:r>
              <a:rPr lang="zh-TW" altLang="en-US" dirty="0" smtClean="0"/>
              <a:t>程度？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8504359" y="2561135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Q-scores for each atom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15545" y="3695605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如何</a:t>
            </a:r>
            <a:r>
              <a:rPr lang="zh-TW" altLang="en-US" dirty="0" smtClean="0"/>
              <a:t>衡量在</a:t>
            </a:r>
            <a:r>
              <a:rPr lang="en-US" altLang="zh-TW" dirty="0" smtClean="0"/>
              <a:t>Protein structure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r>
              <a:rPr lang="zh-TW" altLang="en-US" dirty="0"/>
              <a:t>每</a:t>
            </a:r>
            <a:r>
              <a:rPr lang="zh-TW" altLang="en-US" dirty="0" smtClean="0"/>
              <a:t>個</a:t>
            </a:r>
            <a:r>
              <a:rPr lang="en-US" altLang="zh-TW" dirty="0" smtClean="0">
                <a:solidFill>
                  <a:srgbClr val="FF0000"/>
                </a:solidFill>
              </a:rPr>
              <a:t>residue</a:t>
            </a:r>
            <a:r>
              <a:rPr lang="zh-TW" altLang="en-US" dirty="0" smtClean="0"/>
              <a:t>在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fitting</a:t>
            </a:r>
            <a:r>
              <a:rPr lang="zh-TW" altLang="en-US" dirty="0" smtClean="0"/>
              <a:t>程度？</a:t>
            </a:r>
            <a:endParaRPr lang="en-US" altLang="zh-TW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27210" y="4341936"/>
                <a:ext cx="44422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/>
                  <a:t>Q-scores were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averaged over atoms in residue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210" y="4341936"/>
                <a:ext cx="4442242" cy="646331"/>
              </a:xfrm>
              <a:prstGeom prst="rect">
                <a:avLst/>
              </a:prstGeom>
              <a:blipFill>
                <a:blip r:embed="rId6"/>
                <a:stretch>
                  <a:fillRect l="-1235" t="-4717" r="-412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11418" y="2058949"/>
                <a:ext cx="364687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Q-scores were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averaged over atoms in phosphate-sugar backbones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18" y="2058949"/>
                <a:ext cx="3646879" cy="923330"/>
              </a:xfrm>
              <a:prstGeom prst="rect">
                <a:avLst/>
              </a:prstGeom>
              <a:blipFill>
                <a:blip r:embed="rId7"/>
                <a:stretch>
                  <a:fillRect l="-1505" t="-3974" b="-3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8053" y="5555408"/>
                <a:ext cx="43515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Q-scores were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averaged over atoms in bases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3" y="5555408"/>
                <a:ext cx="4351528" cy="646331"/>
              </a:xfrm>
              <a:prstGeom prst="rect">
                <a:avLst/>
              </a:prstGeom>
              <a:blipFill>
                <a:blip r:embed="rId8"/>
                <a:stretch>
                  <a:fillRect l="-1261" t="-4717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4576" y="4025256"/>
                <a:ext cx="358458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Q-scores were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averaged over atoms in entire nucleotides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6" y="4025256"/>
                <a:ext cx="3584588" cy="923330"/>
              </a:xfrm>
              <a:prstGeom prst="rect">
                <a:avLst/>
              </a:prstGeom>
              <a:blipFill>
                <a:blip r:embed="rId9"/>
                <a:stretch>
                  <a:fillRect l="-1531" t="-3289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3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69" y="0"/>
            <a:ext cx="10039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42"/>
            <a:ext cx="12192000" cy="6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6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0286"/>
            <a:ext cx="12192001" cy="5739563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9518073" y="1200329"/>
            <a:ext cx="0" cy="32636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967767" y="0"/>
            <a:ext cx="422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Past 2 Å from the atom, </a:t>
            </a:r>
          </a:p>
          <a:p>
            <a:r>
              <a:rPr lang="en-US" altLang="zh-TW" dirty="0" smtClean="0"/>
              <a:t>map profiles observed in these </a:t>
            </a:r>
          </a:p>
          <a:p>
            <a:r>
              <a:rPr lang="en-US" altLang="zh-TW" dirty="0" smtClean="0"/>
              <a:t>and other similar resolution 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maps </a:t>
            </a:r>
          </a:p>
          <a:p>
            <a:r>
              <a:rPr lang="en-US" altLang="zh-TW" dirty="0" smtClean="0"/>
              <a:t>become noisy and start to increase.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095999" y="2535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y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595360" y="489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9518073" y="2054402"/>
                <a:ext cx="2201948" cy="805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i="1" dirty="0" smtClean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073" y="2054402"/>
                <a:ext cx="2201948" cy="805349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altLang="zh-TW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TW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+10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Å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11" y="640080"/>
            <a:ext cx="6517490" cy="62179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3" y="4032279"/>
            <a:ext cx="5576178" cy="214468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95918" y="3017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u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79211" y="32021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v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86422" y="617696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Q-score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31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r>
                  <a:rPr lang="en-US" altLang="zh-TW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zh-TW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</a:b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𝑚𝑎𝑥𝐷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+10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+10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𝑚𝑎𝑥𝐷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𝑚𝑖𝑛𝐷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𝑚𝑖𝑛𝐷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Å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5095885" y="4520586"/>
            <a:ext cx="188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Code </a:t>
            </a:r>
            <a:r>
              <a:rPr lang="zh-TW" altLang="en-US" dirty="0" smtClean="0"/>
              <a:t>裡實際寫法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8" idx="1"/>
          </p:cNvCxnSpPr>
          <p:nvPr/>
        </p:nvCxnSpPr>
        <p:spPr>
          <a:xfrm flipH="1" flipV="1">
            <a:off x="4197927" y="4187403"/>
            <a:ext cx="897958" cy="51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8" idx="1"/>
          </p:cNvCxnSpPr>
          <p:nvPr/>
        </p:nvCxnSpPr>
        <p:spPr>
          <a:xfrm flipH="1">
            <a:off x="2892829" y="4705252"/>
            <a:ext cx="2203056" cy="397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48" t="8424" r="62836" b="47459"/>
          <a:stretch/>
        </p:blipFill>
        <p:spPr>
          <a:xfrm>
            <a:off x="7641343" y="2515535"/>
            <a:ext cx="2419003" cy="27432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744277" y="43442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u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27570" y="45288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v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6168044" y="1188720"/>
            <a:ext cx="106402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232073" y="97672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Reference Gaussian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Q-score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TW" dirty="0"/>
                  <a:t>, which contains map values at points around the </a:t>
                </a:r>
                <a:r>
                  <a:rPr lang="en-US" altLang="zh-TW" dirty="0" smtClean="0"/>
                  <a:t>atom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TW" dirty="0"/>
                  <a:t>, which contains values obtained from the reference </a:t>
                </a:r>
                <a:r>
                  <a:rPr lang="en-US" altLang="zh-TW" dirty="0" smtClean="0"/>
                  <a:t>Gaussian</a:t>
                </a:r>
              </a:p>
              <a:p>
                <a:pPr lvl="1"/>
                <a:r>
                  <a:rPr lang="zh-TW" altLang="en-US" dirty="0" smtClean="0"/>
                  <a:t>選定要估計</a:t>
                </a:r>
                <a:r>
                  <a:rPr lang="en-US" altLang="zh-TW" dirty="0" smtClean="0"/>
                  <a:t>Q-score</a:t>
                </a:r>
                <a:r>
                  <a:rPr lang="zh-TW" altLang="en-US" dirty="0" smtClean="0"/>
                  <a:t>的</a:t>
                </a:r>
                <a:r>
                  <a:rPr lang="en-US" altLang="zh-TW" dirty="0" smtClean="0"/>
                  <a:t>atom</a:t>
                </a:r>
              </a:p>
              <a:p>
                <a:pPr lvl="1"/>
                <a:r>
                  <a:rPr lang="zh-TW" altLang="en-US" dirty="0" smtClean="0">
                    <a:solidFill>
                      <a:srgbClr val="0000FF"/>
                    </a:solidFill>
                  </a:rPr>
                  <a:t>在</a:t>
                </a:r>
                <a:r>
                  <a:rPr lang="en-US" altLang="zh-TW" dirty="0" err="1" smtClean="0">
                    <a:solidFill>
                      <a:srgbClr val="0000FF"/>
                    </a:solidFill>
                  </a:rPr>
                  <a:t>cryo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-EM map</a:t>
                </a:r>
                <a:r>
                  <a:rPr lang="zh-TW" altLang="en-US" dirty="0" smtClean="0">
                    <a:solidFill>
                      <a:srgbClr val="0000FF"/>
                    </a:solidFill>
                  </a:rPr>
                  <a:t>方面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</a:rPr>
                  <a:t>)</a:t>
                </a:r>
              </a:p>
              <a:p>
                <a:pPr lvl="1"/>
                <a:r>
                  <a:rPr lang="zh-TW" altLang="en-US" dirty="0" smtClean="0"/>
                  <a:t>從</a:t>
                </a:r>
                <a:r>
                  <a:rPr lang="en-US" altLang="zh-TW" dirty="0" smtClean="0"/>
                  <a:t>atom</a:t>
                </a:r>
                <a:r>
                  <a:rPr lang="zh-TW" altLang="en-US" dirty="0" smtClean="0"/>
                  <a:t>開始，到半徑</a:t>
                </a:r>
                <a:r>
                  <a:rPr lang="en-US" altLang="zh-TW" dirty="0" smtClean="0"/>
                  <a:t>2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Å</a:t>
                </a:r>
                <a:r>
                  <a:rPr lang="zh-TW" altLang="en-US" dirty="0" smtClean="0"/>
                  <a:t>為止，每隔</a:t>
                </a:r>
                <a:r>
                  <a:rPr lang="en-US" altLang="zh-TW" dirty="0" smtClean="0"/>
                  <a:t>0.1 Å</a:t>
                </a:r>
                <a:r>
                  <a:rPr lang="zh-TW" altLang="en-US" dirty="0" smtClean="0"/>
                  <a:t>劃一個球面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:r>
                  <a:rPr lang="zh-TW" altLang="en-US" dirty="0" smtClean="0"/>
                  <a:t>　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一共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r>
                  <a:rPr lang="zh-TW" altLang="en-US" dirty="0" smtClean="0"/>
                  <a:t>個球面，包含</a:t>
                </a:r>
                <a:r>
                  <a:rPr lang="en-US" altLang="zh-TW" dirty="0" smtClean="0"/>
                  <a:t>0</a:t>
                </a:r>
                <a:r>
                  <a:rPr lang="zh-TW" altLang="en-US" dirty="0" smtClean="0"/>
                  <a:t>那個點</a:t>
                </a:r>
                <a:r>
                  <a:rPr lang="en-US" altLang="zh-TW" dirty="0" smtClean="0"/>
                  <a:t>)</a:t>
                </a:r>
              </a:p>
              <a:p>
                <a:pPr lvl="1"/>
                <a:r>
                  <a:rPr lang="zh-TW" altLang="en-US" dirty="0" smtClean="0"/>
                  <a:t>在每個球面上平均選擇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TW" altLang="en-US" dirty="0" smtClean="0"/>
                  <a:t>個點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因此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TW" altLang="en-US" dirty="0" smtClean="0"/>
                  <a:t>中一共包含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TW" altLang="en-US" dirty="0" smtClean="0"/>
                  <a:t>個數字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>
                    <a:solidFill>
                      <a:schemeClr val="accent6"/>
                    </a:solidFill>
                  </a:rPr>
                  <a:t>在</a:t>
                </a:r>
                <a:r>
                  <a:rPr lang="en-US" altLang="zh-TW" dirty="0">
                    <a:solidFill>
                      <a:schemeClr val="accent6"/>
                    </a:solidFill>
                  </a:rPr>
                  <a:t>reference Gaussian</a:t>
                </a:r>
                <a:r>
                  <a:rPr lang="zh-TW" altLang="en-US" dirty="0">
                    <a:solidFill>
                      <a:schemeClr val="accent6"/>
                    </a:solidFill>
                  </a:rPr>
                  <a:t>方面</a:t>
                </a:r>
                <a:r>
                  <a:rPr lang="en-US" altLang="zh-TW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TW" dirty="0">
                    <a:solidFill>
                      <a:schemeClr val="accent6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 0.1, 0.2, …, 2</m:t>
                    </m:r>
                  </m:oMath>
                </a14:m>
                <a:r>
                  <a:rPr lang="zh-TW" altLang="en-US" dirty="0" smtClean="0"/>
                  <a:t>；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TW" alt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361" b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2261062" y="6176963"/>
            <a:ext cx="1197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3668684" y="6176963"/>
            <a:ext cx="1197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372792" y="6176963"/>
            <a:ext cx="1197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09537" y="62511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117159" y="62511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21267" y="62511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933249" y="625117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49" y="6251170"/>
                <a:ext cx="4395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4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993"/>
            <a:ext cx="12192000" cy="68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" y="764771"/>
            <a:ext cx="12189617" cy="53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2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74328"/>
            <a:ext cx="12192000" cy="49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" y="0"/>
            <a:ext cx="12047331" cy="68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4" y="-1229"/>
            <a:ext cx="9725891" cy="68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70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/>
              <a:t>-EM structure and Protein structure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9" y="1690688"/>
            <a:ext cx="5143500" cy="4981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68" y="1943100"/>
            <a:ext cx="5419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xels are used in 3D mode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84"/>
            <a:ext cx="7024255" cy="68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985" l="926" r="907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257" y="817592"/>
            <a:ext cx="5143500" cy="49815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56516" y="2132096"/>
            <a:ext cx="433965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structure (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map)</a:t>
            </a:r>
          </a:p>
          <a:p>
            <a:endParaRPr lang="en-US" altLang="zh-TW" dirty="0"/>
          </a:p>
          <a:p>
            <a:r>
              <a:rPr lang="zh-TW" altLang="en-US" dirty="0"/>
              <a:t>每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voxel</a:t>
            </a:r>
            <a:r>
              <a:rPr lang="zh-TW" altLang="en-US" dirty="0" smtClean="0"/>
              <a:t>都有一個</a:t>
            </a:r>
            <a:r>
              <a:rPr lang="en-US" altLang="zh-TW" dirty="0" smtClean="0"/>
              <a:t>average map value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♠ </a:t>
            </a:r>
            <a:r>
              <a:rPr lang="zh-TW" altLang="en-US" dirty="0" smtClean="0"/>
              <a:t>不同工具做出來的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map</a:t>
            </a:r>
          </a:p>
          <a:p>
            <a:r>
              <a:rPr lang="zh-TW" altLang="en-US" dirty="0" smtClean="0"/>
              <a:t>　（</a:t>
            </a:r>
            <a:r>
              <a:rPr lang="en-US" altLang="zh-TW" dirty="0" err="1" smtClean="0"/>
              <a:t>relion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cryosparc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♥ average map value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range</a:t>
            </a:r>
            <a:r>
              <a:rPr lang="zh-TW" altLang="en-US" dirty="0" smtClean="0">
                <a:solidFill>
                  <a:srgbClr val="FF0000"/>
                </a:solidFill>
              </a:rPr>
              <a:t>可能不一樣！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（但相對數值的高低可能是差不多的）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66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 Knowledge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Torsion Angle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7" y="3589804"/>
            <a:ext cx="5668141" cy="30727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40" y="2505075"/>
            <a:ext cx="4721989" cy="435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141057" y="1681163"/>
                <a:ext cx="2384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57" y="1681163"/>
                <a:ext cx="238430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r="52206" b="15607"/>
          <a:stretch/>
        </p:blipFill>
        <p:spPr bwMode="auto">
          <a:xfrm>
            <a:off x="3250875" y="1425131"/>
            <a:ext cx="2004593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 Knowledge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Backbone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Amino-acid</a:t>
            </a:r>
            <a:r>
              <a:rPr lang="zh-TW" altLang="en-US" dirty="0" smtClean="0"/>
              <a:t> </a:t>
            </a:r>
            <a:r>
              <a:rPr lang="en-US" altLang="zh-TW" dirty="0" smtClean="0"/>
              <a:t>(aatype:20)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18147"/>
          <a:stretch/>
        </p:blipFill>
        <p:spPr>
          <a:xfrm>
            <a:off x="153377" y="3589804"/>
            <a:ext cx="5668141" cy="2515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97588" y="1321356"/>
                <a:ext cx="2384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88" y="1321356"/>
                <a:ext cx="23843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7" y="4572188"/>
                <a:ext cx="40440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57" y="4448752"/>
                <a:ext cx="40440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13" y="4633418"/>
                <a:ext cx="40440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65" y="5386575"/>
                <a:ext cx="37927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35" y="4034859"/>
                <a:ext cx="37927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18" y="5398459"/>
                <a:ext cx="37927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00" y="4958793"/>
                <a:ext cx="40767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33" y="4479914"/>
                <a:ext cx="40767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792" y="5029127"/>
                <a:ext cx="407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84" y="4849246"/>
                <a:ext cx="4141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9" y="4941520"/>
                <a:ext cx="414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www3.cmbi.umcn.nl/wiki/images/7/72/Backbone.gif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4" t="12825" r="103" b="15607"/>
          <a:stretch/>
        </p:blipFill>
        <p:spPr bwMode="auto">
          <a:xfrm>
            <a:off x="3739647" y="1459549"/>
            <a:ext cx="2187388" cy="22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版面配置區 5"/>
          <p:cNvSpPr txBox="1">
            <a:spLocks/>
          </p:cNvSpPr>
          <p:nvPr/>
        </p:nvSpPr>
        <p:spPr>
          <a:xfrm>
            <a:off x="6172200" y="122658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Torsion Angle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2538000"/>
            <a:ext cx="4859370" cy="432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6"/>
          <a:srcRect l="7287" t="11390" r="79984" b="72216"/>
          <a:stretch/>
        </p:blipFill>
        <p:spPr>
          <a:xfrm rot="10800000">
            <a:off x="1360417" y="5437672"/>
            <a:ext cx="618565" cy="70821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6"/>
          <a:srcRect l="40309" t="10561" r="37737" b="72630"/>
          <a:stretch/>
        </p:blipFill>
        <p:spPr>
          <a:xfrm>
            <a:off x="2672299" y="3712855"/>
            <a:ext cx="1066800" cy="72614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6"/>
          <a:srcRect l="76837" t="48536" r="4531" b="20959"/>
          <a:stretch/>
        </p:blipFill>
        <p:spPr>
          <a:xfrm rot="10800000">
            <a:off x="4317516" y="5459520"/>
            <a:ext cx="905435" cy="1317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607854" y="6326965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54" y="6326965"/>
                <a:ext cx="479875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510048" y="5274854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48" y="5274854"/>
                <a:ext cx="474552" cy="369332"/>
              </a:xfrm>
              <a:prstGeom prst="rect">
                <a:avLst/>
              </a:prstGeom>
              <a:blipFill>
                <a:blip r:embed="rId1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064857" y="4108720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57" y="4108720"/>
                <a:ext cx="474552" cy="369332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311898" y="5257496"/>
                <a:ext cx="4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898" y="5257496"/>
                <a:ext cx="47455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367103" y="5767791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03" y="5767791"/>
                <a:ext cx="479875" cy="369332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770233" y="5468539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233" y="5468539"/>
                <a:ext cx="479875" cy="369332"/>
              </a:xfrm>
              <a:prstGeom prst="rect">
                <a:avLst/>
              </a:prstGeom>
              <a:blipFill>
                <a:blip r:embed="rId2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822258" y="3641863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58" y="3641863"/>
                <a:ext cx="479875" cy="369332"/>
              </a:xfrm>
              <a:prstGeom prst="rect">
                <a:avLst/>
              </a:prstGeom>
              <a:blipFill>
                <a:blip r:embed="rId2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158408" y="3866272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08" y="3866272"/>
                <a:ext cx="479875" cy="369332"/>
              </a:xfrm>
              <a:prstGeom prst="rect">
                <a:avLst/>
              </a:prstGeom>
              <a:blipFill>
                <a:blip r:embed="rId2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607854" y="5876596"/>
                <a:ext cx="4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54" y="5876596"/>
                <a:ext cx="479875" cy="369332"/>
              </a:xfrm>
              <a:prstGeom prst="rect">
                <a:avLst/>
              </a:prstGeom>
              <a:blipFill>
                <a:blip r:embed="rId2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版面配置區 3"/>
          <p:cNvSpPr txBox="1">
            <a:spLocks/>
          </p:cNvSpPr>
          <p:nvPr/>
        </p:nvSpPr>
        <p:spPr>
          <a:xfrm>
            <a:off x="839787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Residue (Side chain)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Q-scores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structure and Protein structure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" b="97132" l="0" r="90000">
                        <a14:foregroundMark x1="62222" y1="5354" x2="63333" y2="10707"/>
                        <a14:foregroundMark x1="61667" y1="3824" x2="62407" y2="5354"/>
                        <a14:foregroundMark x1="57222" y1="7075" x2="58704" y2="10899"/>
                        <a14:foregroundMark x1="3704" y1="36329" x2="8704" y2="323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419" y="1690688"/>
            <a:ext cx="5143500" cy="4981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0" b="100000" l="8084" r="95431">
                        <a14:foregroundMark x1="65905" y1="14050" x2="67135" y2="26033"/>
                        <a14:foregroundMark x1="65378" y1="13017" x2="65202" y2="10331"/>
                        <a14:foregroundMark x1="61511" y1="49793" x2="64851" y2="55785"/>
                        <a14:foregroundMark x1="64675" y1="61777" x2="62742" y2="66529"/>
                        <a14:foregroundMark x1="40773" y1="15702" x2="36555" y2="19628"/>
                        <a14:backgroundMark x1="26362" y1="38430" x2="27592" y2="40289"/>
                        <a14:backgroundMark x1="27768" y1="45041" x2="28998" y2="47727"/>
                        <a14:backgroundMark x1="47803" y1="46901" x2="48330" y2="50413"/>
                        <a14:backgroundMark x1="41125" y1="43182" x2="41125" y2="44215"/>
                        <a14:backgroundMark x1="43937" y1="45041" x2="43937" y2="43595"/>
                        <a14:backgroundMark x1="59930" y1="81612" x2="60105" y2="83058"/>
                        <a14:backgroundMark x1="41125" y1="87810" x2="43409" y2="89256"/>
                        <a14:backgroundMark x1="45694" y1="87810" x2="46221" y2="89256"/>
                        <a14:backgroundMark x1="23374" y1="75207" x2="22847" y2="74793"/>
                        <a14:backgroundMark x1="33743" y1="19215" x2="36380" y2="18182"/>
                        <a14:backgroundMark x1="45694" y1="16736" x2="46749" y2="16116"/>
                        <a14:backgroundMark x1="41301" y1="17149" x2="42179" y2="17769"/>
                        <a14:backgroundMark x1="59051" y1="26653" x2="59051" y2="25413"/>
                        <a14:backgroundMark x1="62039" y1="28512" x2="62390" y2="30372"/>
                        <a14:backgroundMark x1="63972" y1="27686" x2="63796" y2="28719"/>
                        <a14:backgroundMark x1="63796" y1="22727" x2="65202" y2="23760"/>
                        <a14:backgroundMark x1="67135" y1="29339" x2="67135" y2="28512"/>
                        <a14:backgroundMark x1="51845" y1="26033" x2="51845" y2="28099"/>
                        <a14:backgroundMark x1="55009" y1="24793" x2="55888" y2="27066"/>
                        <a14:backgroundMark x1="55009" y1="30579" x2="55009" y2="31405"/>
                        <a14:backgroundMark x1="49561" y1="31198" x2="51318" y2="31612"/>
                        <a14:backgroundMark x1="43409" y1="35124" x2="43409" y2="33058"/>
                        <a14:backgroundMark x1="46573" y1="29752" x2="48506" y2="28306"/>
                        <a14:backgroundMark x1="35677" y1="35950" x2="36028" y2="33264"/>
                        <a14:backgroundMark x1="39543" y1="33884" x2="39543" y2="35124"/>
                        <a14:backgroundMark x1="24605" y1="29959" x2="25659" y2="29752"/>
                        <a14:backgroundMark x1="31986" y1="27479" x2="33919" y2="26033"/>
                        <a14:backgroundMark x1="32337" y1="31612" x2="31986" y2="34711"/>
                        <a14:backgroundMark x1="20914" y1="84504" x2="20914" y2="83058"/>
                        <a14:backgroundMark x1="31283" y1="89669" x2="33040" y2="89876"/>
                        <a14:backgroundMark x1="21090" y1="66322" x2="22144" y2="64876"/>
                        <a14:backgroundMark x1="51845" y1="74793" x2="51845" y2="76033"/>
                        <a14:backgroundMark x1="58172" y1="64876" x2="59227" y2="66529"/>
                        <a14:backgroundMark x1="52900" y1="64256" x2="53251" y2="63017"/>
                        <a14:backgroundMark x1="38664" y1="58678" x2="39367" y2="59091"/>
                        <a14:backgroundMark x1="21441" y1="34091" x2="21968" y2="34091"/>
                        <a14:backgroundMark x1="23550" y1="31612" x2="23023" y2="32645"/>
                        <a14:backgroundMark x1="26714" y1="34091" x2="27417" y2="33471"/>
                        <a14:backgroundMark x1="51670" y1="39876" x2="50967" y2="41322"/>
                        <a14:backgroundMark x1="59402" y1="35537" x2="60281" y2="36364"/>
                        <a14:backgroundMark x1="55185" y1="50000" x2="55185" y2="51033"/>
                        <a14:backgroundMark x1="50615" y1="49174" x2="50967" y2="50620"/>
                        <a14:backgroundMark x1="50967" y1="46074" x2="51494" y2="46488"/>
                        <a14:backgroundMark x1="59402" y1="52066" x2="60457" y2="50826"/>
                        <a14:backgroundMark x1="63620" y1="47727" x2="65026" y2="47314"/>
                        <a14:backgroundMark x1="61863" y1="54959" x2="61687" y2="55785"/>
                        <a14:backgroundMark x1="61863" y1="63843" x2="62214" y2="62190"/>
                        <a14:backgroundMark x1="52900" y1="86364" x2="54833" y2="85950"/>
                        <a14:backgroundMark x1="24605" y1="66942" x2="25483" y2="66942"/>
                        <a14:backgroundMark x1="25659" y1="68802" x2="25483" y2="69215"/>
                        <a14:backgroundMark x1="28471" y1="61983" x2="28998" y2="62397"/>
                        <a14:backgroundMark x1="21441" y1="58471" x2="21793" y2="5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568" y="1943100"/>
            <a:ext cx="5419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-0.23008 -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0.23256 -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282</Words>
  <Application>Microsoft Office PowerPoint</Application>
  <PresentationFormat>寬螢幕</PresentationFormat>
  <Paragraphs>116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標楷體</vt:lpstr>
      <vt:lpstr>Arial</vt:lpstr>
      <vt:lpstr>Cambria Math</vt:lpstr>
      <vt:lpstr>Times New Roman</vt:lpstr>
      <vt:lpstr>Office 佈景主題</vt:lpstr>
      <vt:lpstr>Measurement of atom resolvability in cryo-EM maps with Q-scores</vt:lpstr>
      <vt:lpstr>PowerPoint 簡報</vt:lpstr>
      <vt:lpstr>Background</vt:lpstr>
      <vt:lpstr>Cryo-EM structure and Protein structure</vt:lpstr>
      <vt:lpstr>PowerPoint 簡報</vt:lpstr>
      <vt:lpstr>Background Knowledge</vt:lpstr>
      <vt:lpstr>Background Knowledge</vt:lpstr>
      <vt:lpstr>Q-scores</vt:lpstr>
      <vt:lpstr>Cryo-EM structure and Protein structure</vt:lpstr>
      <vt:lpstr>Cryo-EM structure and Protein structure</vt:lpstr>
      <vt:lpstr>PowerPoint 簡報</vt:lpstr>
      <vt:lpstr>PowerPoint 簡報</vt:lpstr>
      <vt:lpstr>Methods</vt:lpstr>
      <vt:lpstr>PowerPoint 簡報</vt:lpstr>
      <vt:lpstr>y=Ae^(-1/2 ((x-μ)/σ)^2 )+B </vt:lpstr>
      <vt:lpstr>y=Ae^(-1/2 ((x-μ)/σ)^2 )+B </vt:lpstr>
      <vt:lpstr>Q-score =⟨u-u_mean,v-v_mean ⟩/(|u-u_mean |∙|v-v_mean | )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moonsita</dc:creator>
  <cp:lastModifiedBy>moonsita</cp:lastModifiedBy>
  <cp:revision>34</cp:revision>
  <dcterms:created xsi:type="dcterms:W3CDTF">2022-11-22T06:37:27Z</dcterms:created>
  <dcterms:modified xsi:type="dcterms:W3CDTF">2022-12-22T07:51:33Z</dcterms:modified>
</cp:coreProperties>
</file>